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358" r:id="rId2"/>
    <p:sldId id="359" r:id="rId3"/>
    <p:sldId id="360" r:id="rId4"/>
    <p:sldId id="381" r:id="rId5"/>
    <p:sldId id="382" r:id="rId6"/>
    <p:sldId id="383" r:id="rId7"/>
    <p:sldId id="378" r:id="rId8"/>
    <p:sldId id="385" r:id="rId9"/>
    <p:sldId id="386" r:id="rId10"/>
    <p:sldId id="387" r:id="rId11"/>
    <p:sldId id="388" r:id="rId12"/>
    <p:sldId id="389" r:id="rId13"/>
    <p:sldId id="390" r:id="rId14"/>
    <p:sldId id="372" r:id="rId15"/>
    <p:sldId id="384" r:id="rId16"/>
    <p:sldId id="379" r:id="rId17"/>
    <p:sldId id="380" r:id="rId18"/>
    <p:sldId id="391" r:id="rId19"/>
    <p:sldId id="393" r:id="rId20"/>
    <p:sldId id="32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4" autoAdjust="0"/>
    <p:restoredTop sz="94660"/>
  </p:normalViewPr>
  <p:slideViewPr>
    <p:cSldViewPr snapToGrid="0">
      <p:cViewPr varScale="1">
        <p:scale>
          <a:sx n="78" d="100"/>
          <a:sy n="78" d="100"/>
        </p:scale>
        <p:origin x="-19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B641A7-CB91-4ED3-816A-70E90110DD91}" type="datetimeFigureOut">
              <a:rPr lang="en-US" smtClean="0"/>
              <a:pPr/>
              <a:t>11/7/2023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2CC985-A42A-4542-9693-57CE87A9CA51}" type="slidenum">
              <a:rPr lang="en-US" smtClean="0"/>
              <a:pPr/>
              <a:t>‹#›</a:t>
            </a:fld>
            <a:endParaRPr lang="en-US"/>
          </a:p>
        </p:txBody>
      </p:sp>
    </p:spTree>
    <p:extLst>
      <p:ext uri="{BB962C8B-B14F-4D97-AF65-F5344CB8AC3E}">
        <p14:creationId xmlns:p14="http://schemas.microsoft.com/office/powerpoint/2010/main" val="1002020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967DE26C-328D-42C7-BD20-8C9B0D574CAD}"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495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3616542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5835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7924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4078846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79795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9145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2510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0811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60014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ED89BD2-8711-4E55-ABB5-29C1E186740A}" type="datetimeFigureOut">
              <a:rPr lang="en-US" smtClean="0"/>
              <a:pPr/>
              <a:t>11/7/2023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479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D89BD2-8711-4E55-ABB5-29C1E186740A}" type="datetimeFigureOut">
              <a:rPr lang="en-US" smtClean="0"/>
              <a:pPr/>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042572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D89BD2-8711-4E55-ABB5-29C1E186740A}" type="datetimeFigureOut">
              <a:rPr lang="en-US" smtClean="0"/>
              <a:pPr/>
              <a:t>11/7/2023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7DE26C-328D-42C7-BD20-8C9B0D574CAD}"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3906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D89BD2-8711-4E55-ABB5-29C1E186740A}" type="datetimeFigureOut">
              <a:rPr lang="en-US" smtClean="0"/>
              <a:pPr/>
              <a:t>11/7/2023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7DE26C-328D-42C7-BD20-8C9B0D574CAD}"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01218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D89BD2-8711-4E55-ABB5-29C1E186740A}" type="datetimeFigureOut">
              <a:rPr lang="en-US" smtClean="0"/>
              <a:pPr/>
              <a:t>11/7/2023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2514911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463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ED89BD2-8711-4E55-ABB5-29C1E186740A}" type="datetimeFigureOut">
              <a:rPr lang="en-US" smtClean="0"/>
              <a:pPr/>
              <a:t>11/7/2023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7DE26C-328D-42C7-BD20-8C9B0D574CAD}" type="slidenum">
              <a:rPr lang="en-US" smtClean="0"/>
              <a:pPr/>
              <a:t>‹#›</a:t>
            </a:fld>
            <a:endParaRPr lang="en-US"/>
          </a:p>
        </p:txBody>
      </p:sp>
    </p:spTree>
    <p:extLst>
      <p:ext uri="{BB962C8B-B14F-4D97-AF65-F5344CB8AC3E}">
        <p14:creationId xmlns:p14="http://schemas.microsoft.com/office/powerpoint/2010/main" val="1362909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ED89BD2-8711-4E55-ABB5-29C1E186740A}" type="datetimeFigureOut">
              <a:rPr lang="en-US" smtClean="0"/>
              <a:pPr/>
              <a:t>11/7/2023</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7DE26C-328D-42C7-BD20-8C9B0D574CAD}" type="slidenum">
              <a:rPr lang="en-US" smtClean="0"/>
              <a:pPr/>
              <a:t>‹#›</a:t>
            </a:fld>
            <a:endParaRPr lang="en-US"/>
          </a:p>
        </p:txBody>
      </p:sp>
    </p:spTree>
    <p:extLst>
      <p:ext uri="{BB962C8B-B14F-4D97-AF65-F5344CB8AC3E}">
        <p14:creationId xmlns:p14="http://schemas.microsoft.com/office/powerpoint/2010/main" val="10132125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54CB27-8239-4545-8E89-1C2718E32895}"/>
              </a:ext>
            </a:extLst>
          </p:cNvPr>
          <p:cNvSpPr>
            <a:spLocks noGrp="1"/>
          </p:cNvSpPr>
          <p:nvPr>
            <p:ph type="title"/>
          </p:nvPr>
        </p:nvSpPr>
        <p:spPr>
          <a:xfrm>
            <a:off x="1234442" y="1213780"/>
            <a:ext cx="9601196" cy="1303867"/>
          </a:xfrm>
        </p:spPr>
        <p:txBody>
          <a:bodyPr>
            <a:normAutofit fontScale="90000"/>
          </a:bodyPr>
          <a:lstStyle/>
          <a:p>
            <a:r>
              <a:rPr lang="en-US" cap="all" dirty="0" smtClean="0">
                <a:solidFill>
                  <a:srgbClr val="000000"/>
                </a:solidFill>
                <a:latin typeface="Times New Roman" panose="02020603050405020304" pitchFamily="18" charset="0"/>
                <a:ea typeface="Times New Roman" panose="02020603050405020304" pitchFamily="18" charset="0"/>
              </a:rPr>
              <a:t>Medicine as a social and cultural entity</a:t>
            </a:r>
            <a:endParaRPr lang="en-US" dirty="0"/>
          </a:p>
        </p:txBody>
      </p:sp>
    </p:spTree>
    <p:extLst>
      <p:ext uri="{BB962C8B-B14F-4D97-AF65-F5344CB8AC3E}">
        <p14:creationId xmlns:p14="http://schemas.microsoft.com/office/powerpoint/2010/main" val="37537259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lstStyle/>
          <a:p>
            <a:pPr algn="just"/>
            <a:r>
              <a:rPr lang="en-US" dirty="0" smtClean="0"/>
              <a:t>Medicine plays a key role in </a:t>
            </a:r>
            <a:r>
              <a:rPr lang="en-US" dirty="0" smtClean="0">
                <a:solidFill>
                  <a:schemeClr val="accent5"/>
                </a:solidFill>
              </a:rPr>
              <a:t>society</a:t>
            </a:r>
            <a:r>
              <a:rPr lang="en-US" dirty="0" smtClean="0"/>
              <a:t> </a:t>
            </a:r>
            <a:r>
              <a:rPr lang="en-US" dirty="0" smtClean="0">
                <a:solidFill>
                  <a:schemeClr val="accent5"/>
                </a:solidFill>
              </a:rPr>
              <a:t>because</a:t>
            </a:r>
            <a:r>
              <a:rPr lang="en-US" dirty="0" smtClean="0"/>
              <a:t> it deals with preserving and improving people's health.</a:t>
            </a:r>
          </a:p>
          <a:p>
            <a:pPr algn="just"/>
            <a:r>
              <a:rPr lang="en-US" dirty="0" smtClean="0"/>
              <a:t>Health is a fundamental component of human </a:t>
            </a:r>
            <a:r>
              <a:rPr lang="en-US" dirty="0" smtClean="0">
                <a:solidFill>
                  <a:schemeClr val="accent5"/>
                </a:solidFill>
              </a:rPr>
              <a:t>well-being</a:t>
            </a:r>
            <a:r>
              <a:rPr lang="en-US" dirty="0" smtClean="0"/>
              <a:t> and medicine is responsible for providing care and treatment to </a:t>
            </a:r>
            <a:r>
              <a:rPr lang="en-US" dirty="0" smtClean="0">
                <a:solidFill>
                  <a:schemeClr val="accent5"/>
                </a:solidFill>
              </a:rPr>
              <a:t>ensure</a:t>
            </a:r>
            <a:r>
              <a:rPr lang="en-US" dirty="0" smtClean="0"/>
              <a:t> that people live longer and better </a:t>
            </a:r>
            <a:r>
              <a:rPr lang="en-US" dirty="0" smtClean="0">
                <a:solidFill>
                  <a:schemeClr val="accent5"/>
                </a:solidFill>
              </a:rPr>
              <a:t>lives</a:t>
            </a:r>
            <a:r>
              <a:rPr lang="en-US" dirty="0" smtClean="0"/>
              <a:t>.</a:t>
            </a:r>
            <a:endParaRPr lang="en-US" dirty="0"/>
          </a:p>
        </p:txBody>
      </p:sp>
    </p:spTree>
    <p:extLst>
      <p:ext uri="{BB962C8B-B14F-4D97-AF65-F5344CB8AC3E}">
        <p14:creationId xmlns:p14="http://schemas.microsoft.com/office/powerpoint/2010/main" val="815570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lstStyle/>
          <a:p>
            <a:pPr algn="just"/>
            <a:r>
              <a:rPr lang="en-US" dirty="0" smtClean="0"/>
              <a:t>Medicine raises many ethical and moral questions.</a:t>
            </a:r>
          </a:p>
          <a:p>
            <a:pPr algn="just"/>
            <a:r>
              <a:rPr lang="en-US" dirty="0" smtClean="0"/>
              <a:t>Decisions about treatment, patient consent, human research and many other issues related to medicine are </a:t>
            </a:r>
            <a:r>
              <a:rPr lang="en-US" dirty="0" smtClean="0">
                <a:solidFill>
                  <a:schemeClr val="accent5"/>
                </a:solidFill>
              </a:rPr>
              <a:t>deeply rooted </a:t>
            </a:r>
            <a:r>
              <a:rPr lang="en-US" dirty="0" smtClean="0"/>
              <a:t>in social and cultural values.</a:t>
            </a:r>
            <a:endParaRPr lang="en-US" dirty="0"/>
          </a:p>
        </p:txBody>
      </p:sp>
    </p:spTree>
    <p:extLst>
      <p:ext uri="{BB962C8B-B14F-4D97-AF65-F5344CB8AC3E}">
        <p14:creationId xmlns:p14="http://schemas.microsoft.com/office/powerpoint/2010/main" val="233529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normAutofit fontScale="92500"/>
          </a:bodyPr>
          <a:lstStyle/>
          <a:p>
            <a:pPr algn="just"/>
            <a:r>
              <a:rPr lang="en-US" dirty="0" smtClean="0"/>
              <a:t>The development of medicine over the centuries reflects social and cultural changes.</a:t>
            </a:r>
          </a:p>
          <a:p>
            <a:pPr algn="just"/>
            <a:r>
              <a:rPr lang="en-US" dirty="0" smtClean="0"/>
              <a:t>Different eras and civilizations developed their own methods of treatment and understanding of the body and disease, which shaped the history of medicine as part of the cultural heritage.</a:t>
            </a:r>
          </a:p>
          <a:p>
            <a:pPr algn="just"/>
            <a:r>
              <a:rPr lang="en-US" dirty="0" smtClean="0"/>
              <a:t>Many social and cultural contexts incorporate alternative medical approaches, such as traditional Chinese medicine, </a:t>
            </a:r>
            <a:r>
              <a:rPr lang="en-US" dirty="0" err="1" smtClean="0"/>
              <a:t>Ayurveda</a:t>
            </a:r>
            <a:r>
              <a:rPr lang="en-US" dirty="0" smtClean="0"/>
              <a:t>, or folk medicine. Integrating these approaches into modern medicine is a challenge and reflects cultural values and different views on health and illness.</a:t>
            </a:r>
            <a:endParaRPr lang="en-US" dirty="0"/>
          </a:p>
        </p:txBody>
      </p:sp>
    </p:spTree>
    <p:extLst>
      <p:ext uri="{BB962C8B-B14F-4D97-AF65-F5344CB8AC3E}">
        <p14:creationId xmlns:p14="http://schemas.microsoft.com/office/powerpoint/2010/main" val="3764059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lstStyle/>
          <a:p>
            <a:pPr algn="just"/>
            <a:r>
              <a:rPr lang="en-US" dirty="0" smtClean="0"/>
              <a:t>Disease prevention, health promotion campaigns, and public health policies are often the result of social initiatives. Medicine is part of a broader </a:t>
            </a:r>
            <a:r>
              <a:rPr lang="en-US" dirty="0" smtClean="0">
                <a:solidFill>
                  <a:schemeClr val="accent5"/>
                </a:solidFill>
              </a:rPr>
              <a:t>societal</a:t>
            </a:r>
            <a:r>
              <a:rPr lang="en-US" dirty="0" smtClean="0"/>
              <a:t> effort to improve the general health of the population.</a:t>
            </a:r>
          </a:p>
          <a:p>
            <a:pPr algn="just"/>
            <a:r>
              <a:rPr lang="en-US" dirty="0" smtClean="0"/>
              <a:t>Medicine is inextricably linked to the society and culture in which it operates. Understanding these social and cultural aspects of medicine is critical to providing effective and tailored health care, as well as to understanding the impact of medicine on human communities and their culture.</a:t>
            </a:r>
            <a:endParaRPr lang="en-US" dirty="0"/>
          </a:p>
        </p:txBody>
      </p:sp>
    </p:spTree>
    <p:extLst>
      <p:ext uri="{BB962C8B-B14F-4D97-AF65-F5344CB8AC3E}">
        <p14:creationId xmlns:p14="http://schemas.microsoft.com/office/powerpoint/2010/main" val="20726630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normAutofit/>
          </a:bodyPr>
          <a:lstStyle/>
          <a:p>
            <a:pPr algn="just"/>
            <a:r>
              <a:rPr lang="en-US" dirty="0" smtClean="0"/>
              <a:t>With the rapid development of communication technology and mobility, medicine has become global. The exchange of information, research, and access to health care now crosses the borders of countries and continents.</a:t>
            </a:r>
          </a:p>
          <a:p>
            <a:pPr algn="just"/>
            <a:r>
              <a:rPr lang="en-US" dirty="0" smtClean="0"/>
              <a:t>These stages in the development of medicine illustrate the continuous progress and evolution of this discipline.</a:t>
            </a:r>
          </a:p>
          <a:p>
            <a:pPr algn="just"/>
            <a:r>
              <a:rPr lang="en-US" dirty="0" smtClean="0"/>
              <a:t>Medicine is constantly adapting to new knowledge and technologies, social changes and patient needs in order to provide better health care.</a:t>
            </a:r>
            <a:endParaRPr lang="en-US" dirty="0"/>
          </a:p>
          <a:p>
            <a:endParaRPr lang="en-US" dirty="0"/>
          </a:p>
        </p:txBody>
      </p:sp>
    </p:spTree>
    <p:extLst>
      <p:ext uri="{BB962C8B-B14F-4D97-AF65-F5344CB8AC3E}">
        <p14:creationId xmlns:p14="http://schemas.microsoft.com/office/powerpoint/2010/main" val="3610546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Globalization of medicine</a:t>
            </a:r>
            <a:endParaRPr lang="en-US" dirty="0"/>
          </a:p>
        </p:txBody>
      </p:sp>
      <p:sp>
        <p:nvSpPr>
          <p:cNvPr id="3" name="Content Placeholder 2"/>
          <p:cNvSpPr>
            <a:spLocks noGrp="1"/>
          </p:cNvSpPr>
          <p:nvPr>
            <p:ph idx="1"/>
          </p:nvPr>
        </p:nvSpPr>
        <p:spPr/>
        <p:txBody>
          <a:bodyPr/>
          <a:lstStyle/>
          <a:p>
            <a:pPr algn="just"/>
            <a:r>
              <a:rPr lang="en-US" dirty="0" smtClean="0"/>
              <a:t>The accelerated development of medicine was not only a consequence of the progress of natural </a:t>
            </a:r>
            <a:r>
              <a:rPr lang="en-US" dirty="0" smtClean="0">
                <a:solidFill>
                  <a:schemeClr val="accent5"/>
                </a:solidFill>
              </a:rPr>
              <a:t>sciences</a:t>
            </a:r>
            <a:r>
              <a:rPr lang="en-US" dirty="0" smtClean="0"/>
              <a:t> and technology, but also due to dynamic social and economic transformation.</a:t>
            </a:r>
          </a:p>
          <a:p>
            <a:pPr algn="just"/>
            <a:r>
              <a:rPr lang="en-US" dirty="0" smtClean="0"/>
              <a:t>A </a:t>
            </a:r>
            <a:r>
              <a:rPr lang="en-US" dirty="0" smtClean="0">
                <a:solidFill>
                  <a:schemeClr val="accent5"/>
                </a:solidFill>
              </a:rPr>
              <a:t>society</a:t>
            </a:r>
            <a:r>
              <a:rPr lang="en-US" dirty="0" smtClean="0"/>
              <a:t> in which human rights were strengthened, equality between people, freedom of thought, speech and </a:t>
            </a:r>
            <a:r>
              <a:rPr lang="en-US" dirty="0" smtClean="0">
                <a:solidFill>
                  <a:schemeClr val="accent5"/>
                </a:solidFill>
              </a:rPr>
              <a:t>scientific</a:t>
            </a:r>
            <a:r>
              <a:rPr lang="en-US" dirty="0" smtClean="0"/>
              <a:t> research, freed from the influence of the church and dogmatism, influenced the removal of social and medical conservatism and conditioned the development of the concept of modern medicine based on scientific principles.</a:t>
            </a:r>
            <a:endParaRPr lang="en-US" dirty="0"/>
          </a:p>
        </p:txBody>
      </p:sp>
    </p:spTree>
    <p:extLst>
      <p:ext uri="{BB962C8B-B14F-4D97-AF65-F5344CB8AC3E}">
        <p14:creationId xmlns:p14="http://schemas.microsoft.com/office/powerpoint/2010/main" val="1244812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culture of medicine</a:t>
            </a:r>
            <a:endParaRPr lang="en-US" dirty="0"/>
          </a:p>
        </p:txBody>
      </p:sp>
      <p:sp>
        <p:nvSpPr>
          <p:cNvPr id="3" name="Content Placeholder 2"/>
          <p:cNvSpPr>
            <a:spLocks noGrp="1"/>
          </p:cNvSpPr>
          <p:nvPr>
            <p:ph idx="1"/>
          </p:nvPr>
        </p:nvSpPr>
        <p:spPr/>
        <p:txBody>
          <a:bodyPr/>
          <a:lstStyle/>
          <a:p>
            <a:pPr algn="just"/>
            <a:r>
              <a:rPr lang="en-US" dirty="0" smtClean="0"/>
              <a:t>The culture of medicine includes a set of values, beliefs, customs, norms and practices that shape and influence medical practice and behavior in the health sector.</a:t>
            </a:r>
          </a:p>
          <a:p>
            <a:pPr algn="just"/>
            <a:r>
              <a:rPr lang="en-US" dirty="0" smtClean="0"/>
              <a:t>This culture plays a key role in shaping the relationship between patients and healthcare professionals, as well as in the way diagnoses are made and therapies administered.</a:t>
            </a:r>
            <a:endParaRPr lang="en-US" dirty="0"/>
          </a:p>
        </p:txBody>
      </p:sp>
    </p:spTree>
    <p:extLst>
      <p:ext uri="{BB962C8B-B14F-4D97-AF65-F5344CB8AC3E}">
        <p14:creationId xmlns:p14="http://schemas.microsoft.com/office/powerpoint/2010/main" val="975478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culture of medicine</a:t>
            </a:r>
            <a:endParaRPr lang="en-US" dirty="0"/>
          </a:p>
        </p:txBody>
      </p:sp>
      <p:sp>
        <p:nvSpPr>
          <p:cNvPr id="3" name="Content Placeholder 2"/>
          <p:cNvSpPr>
            <a:spLocks noGrp="1"/>
          </p:cNvSpPr>
          <p:nvPr>
            <p:ph idx="1"/>
          </p:nvPr>
        </p:nvSpPr>
        <p:spPr/>
        <p:txBody>
          <a:bodyPr/>
          <a:lstStyle/>
          <a:p>
            <a:pPr algn="just"/>
            <a:r>
              <a:rPr lang="en-US" dirty="0" smtClean="0"/>
              <a:t>Understanding the culture of medicine is key to providing quality and adequate health care.</a:t>
            </a:r>
          </a:p>
          <a:p>
            <a:pPr algn="just"/>
            <a:r>
              <a:rPr lang="en-US" dirty="0" smtClean="0"/>
              <a:t>Healthcare professionals must be aware of cultural differences and values in order to better understand the needs and expectations of patients and ensure that their practice is adapted to different cultural contexts.</a:t>
            </a:r>
            <a:endParaRPr lang="en-US" dirty="0"/>
          </a:p>
        </p:txBody>
      </p:sp>
    </p:spTree>
    <p:extLst>
      <p:ext uri="{BB962C8B-B14F-4D97-AF65-F5344CB8AC3E}">
        <p14:creationId xmlns:p14="http://schemas.microsoft.com/office/powerpoint/2010/main" val="1000227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6361" y="2398436"/>
            <a:ext cx="9601196" cy="3318936"/>
          </a:xfrm>
        </p:spPr>
        <p:txBody>
          <a:bodyPr>
            <a:normAutofit/>
          </a:bodyPr>
          <a:lstStyle/>
          <a:p>
            <a:pPr algn="just"/>
            <a:r>
              <a:rPr lang="en-US" dirty="0" smtClean="0"/>
              <a:t>Medicine influences society and the social determinants of health, while society shapes access to medicine and the way health care is delivered.</a:t>
            </a:r>
          </a:p>
          <a:p>
            <a:pPr algn="just"/>
            <a:r>
              <a:rPr lang="en-US" dirty="0" smtClean="0"/>
              <a:t>Social factors affect the health of the individual and the population. These include economic, social, cultural and political factors.</a:t>
            </a:r>
          </a:p>
          <a:p>
            <a:pPr algn="just"/>
            <a:r>
              <a:rPr lang="en-US" dirty="0" smtClean="0"/>
              <a:t>Understanding these determinants is key to identifying the causes of disease and developing effective prevention strategies.</a:t>
            </a:r>
            <a:endParaRPr lang="ru-RU" dirty="0"/>
          </a:p>
        </p:txBody>
      </p:sp>
    </p:spTree>
    <p:extLst>
      <p:ext uri="{BB962C8B-B14F-4D97-AF65-F5344CB8AC3E}">
        <p14:creationId xmlns:p14="http://schemas.microsoft.com/office/powerpoint/2010/main" val="1930805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Understanding socio-cultural interactions is key to improving health care and solving health problems at the societal level.</a:t>
            </a:r>
          </a:p>
          <a:p>
            <a:pPr algn="just"/>
            <a:r>
              <a:rPr lang="en-US" dirty="0" smtClean="0"/>
              <a:t>Society and culture play a key role in shaping health policies and health care systems.</a:t>
            </a:r>
            <a:endParaRPr lang="en-US" dirty="0"/>
          </a:p>
        </p:txBody>
      </p:sp>
    </p:spTree>
    <p:extLst>
      <p:ext uri="{BB962C8B-B14F-4D97-AF65-F5344CB8AC3E}">
        <p14:creationId xmlns:p14="http://schemas.microsoft.com/office/powerpoint/2010/main" val="2355756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5657" y="1123407"/>
            <a:ext cx="9836332" cy="3958044"/>
          </a:xfrm>
        </p:spPr>
        <p:txBody>
          <a:bodyPr>
            <a:normAutofit/>
          </a:bodyPr>
          <a:lstStyle/>
          <a:p>
            <a:pPr algn="just"/>
            <a:r>
              <a:rPr lang="en-US" b="1" dirty="0" smtClean="0"/>
              <a:t>The history of medicine </a:t>
            </a:r>
            <a:r>
              <a:rPr lang="en-US" dirty="0" smtClean="0"/>
              <a:t>is a social and humanistic field of history as a </a:t>
            </a:r>
            <a:r>
              <a:rPr lang="en-US" dirty="0" smtClean="0">
                <a:solidFill>
                  <a:schemeClr val="accent5"/>
                </a:solidFill>
              </a:rPr>
              <a:t>science</a:t>
            </a:r>
            <a:r>
              <a:rPr lang="en-US" dirty="0" smtClean="0"/>
              <a:t> and medicine, </a:t>
            </a:r>
            <a:r>
              <a:rPr lang="en-US" dirty="0" smtClean="0">
                <a:solidFill>
                  <a:schemeClr val="accent5"/>
                </a:solidFill>
              </a:rPr>
              <a:t>concerned</a:t>
            </a:r>
            <a:r>
              <a:rPr lang="en-US" dirty="0" smtClean="0"/>
              <a:t> with the study of the development of the "art-skill of healing" or medicine in the past.</a:t>
            </a:r>
          </a:p>
          <a:p>
            <a:pPr algn="just">
              <a:buNone/>
            </a:pPr>
            <a:endParaRPr lang="ru-RU" dirty="0" smtClean="0"/>
          </a:p>
          <a:p>
            <a:pPr algn="just"/>
            <a:r>
              <a:rPr lang="en-US" dirty="0" smtClean="0"/>
              <a:t>Serbian historian J. </a:t>
            </a:r>
            <a:r>
              <a:rPr lang="en-US" dirty="0" err="1" smtClean="0"/>
              <a:t>Maksimović</a:t>
            </a:r>
            <a:r>
              <a:rPr lang="en-US" dirty="0" smtClean="0"/>
              <a:t>, </a:t>
            </a:r>
            <a:r>
              <a:rPr lang="en-US" dirty="0" smtClean="0">
                <a:solidFill>
                  <a:schemeClr val="accent5"/>
                </a:solidFill>
              </a:rPr>
              <a:t>trying </a:t>
            </a:r>
            <a:r>
              <a:rPr lang="en-US" dirty="0" smtClean="0"/>
              <a:t>to </a:t>
            </a:r>
            <a:r>
              <a:rPr lang="en-US" dirty="0" smtClean="0">
                <a:solidFill>
                  <a:schemeClr val="accent5"/>
                </a:solidFill>
              </a:rPr>
              <a:t>find </a:t>
            </a:r>
            <a:r>
              <a:rPr lang="en-US" dirty="0" smtClean="0"/>
              <a:t>an answer to the question </a:t>
            </a:r>
            <a:r>
              <a:rPr lang="en-US" dirty="0" smtClean="0">
                <a:solidFill>
                  <a:schemeClr val="accent5"/>
                </a:solidFill>
              </a:rPr>
              <a:t>since</a:t>
            </a:r>
            <a:r>
              <a:rPr lang="en-US" dirty="0" smtClean="0"/>
              <a:t> when has medicine </a:t>
            </a:r>
            <a:r>
              <a:rPr lang="en-US" dirty="0" smtClean="0">
                <a:solidFill>
                  <a:schemeClr val="accent5"/>
                </a:solidFill>
              </a:rPr>
              <a:t>existed</a:t>
            </a:r>
            <a:r>
              <a:rPr lang="en-US" dirty="0" smtClean="0"/>
              <a:t>, wrote: "...that the answer can be sought in the </a:t>
            </a:r>
            <a:r>
              <a:rPr lang="en-US" dirty="0" smtClean="0">
                <a:solidFill>
                  <a:schemeClr val="accent5"/>
                </a:solidFill>
              </a:rPr>
              <a:t>ancient</a:t>
            </a:r>
            <a:r>
              <a:rPr lang="en-US" dirty="0" smtClean="0"/>
              <a:t> past, more </a:t>
            </a:r>
            <a:r>
              <a:rPr lang="en-US" dirty="0" smtClean="0">
                <a:solidFill>
                  <a:schemeClr val="accent5"/>
                </a:solidFill>
              </a:rPr>
              <a:t>precisely </a:t>
            </a:r>
            <a:r>
              <a:rPr lang="en-US" dirty="0" smtClean="0"/>
              <a:t>in the </a:t>
            </a:r>
            <a:r>
              <a:rPr lang="en-US" dirty="0" smtClean="0">
                <a:solidFill>
                  <a:schemeClr val="accent5"/>
                </a:solidFill>
              </a:rPr>
              <a:t>dawn</a:t>
            </a:r>
            <a:r>
              <a:rPr lang="en-US" dirty="0" smtClean="0"/>
              <a:t> of human civilization..."</a:t>
            </a:r>
            <a:endParaRPr lang="en-US" dirty="0"/>
          </a:p>
        </p:txBody>
      </p:sp>
    </p:spTree>
    <p:extLst>
      <p:ext uri="{BB962C8B-B14F-4D97-AF65-F5344CB8AC3E}">
        <p14:creationId xmlns:p14="http://schemas.microsoft.com/office/powerpoint/2010/main" val="1041331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p:cNvSpPr>
            <a:spLocks noGrp="1" noChangeArrowheads="1"/>
          </p:cNvSpPr>
          <p:nvPr>
            <p:ph idx="1"/>
          </p:nvPr>
        </p:nvSpPr>
        <p:spPr>
          <a:xfrm>
            <a:off x="1919288" y="1341438"/>
            <a:ext cx="8229600" cy="4525962"/>
          </a:xfrm>
        </p:spPr>
        <p:txBody>
          <a:bodyPr/>
          <a:lstStyle/>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eaLnBrk="1" hangingPunct="1">
              <a:lnSpc>
                <a:spcPct val="90000"/>
              </a:lnSpc>
            </a:pPr>
            <a:endParaRPr lang="sr-Cyrl-RS" dirty="0">
              <a:latin typeface="Times New Roman" panose="02020603050405020304" pitchFamily="18" charset="0"/>
              <a:cs typeface="Times New Roman" panose="02020603050405020304" pitchFamily="18" charset="0"/>
            </a:endParaRPr>
          </a:p>
          <a:p>
            <a:pPr algn="ctr">
              <a:lnSpc>
                <a:spcPct val="90000"/>
              </a:lnSpc>
              <a:buNone/>
            </a:pPr>
            <a:r>
              <a:rPr lang="en-US" dirty="0" smtClean="0">
                <a:latin typeface="Times New Roman" panose="02020603050405020304" pitchFamily="18" charset="0"/>
                <a:cs typeface="Times New Roman" panose="02020603050405020304" pitchFamily="18" charset="0"/>
              </a:rPr>
              <a:t>THANK YOU FOR YOUR ATTENTION!</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5077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07593" y="1069508"/>
            <a:ext cx="9601196" cy="4441276"/>
          </a:xfrm>
        </p:spPr>
        <p:txBody>
          <a:bodyPr>
            <a:normAutofit fontScale="92500" lnSpcReduction="10000"/>
          </a:bodyPr>
          <a:lstStyle/>
          <a:p>
            <a:pPr algn="just"/>
            <a:r>
              <a:rPr lang="en-US" dirty="0" smtClean="0">
                <a:solidFill>
                  <a:schemeClr val="accent5"/>
                </a:solidFill>
              </a:rPr>
              <a:t>Trying</a:t>
            </a:r>
            <a:r>
              <a:rPr lang="en-US" dirty="0" smtClean="0"/>
              <a:t> to answer the question: when medicine </a:t>
            </a:r>
            <a:r>
              <a:rPr lang="en-US" dirty="0" smtClean="0">
                <a:solidFill>
                  <a:schemeClr val="accent5"/>
                </a:solidFill>
              </a:rPr>
              <a:t>was</a:t>
            </a:r>
            <a:r>
              <a:rPr lang="en-US" dirty="0" smtClean="0"/>
              <a:t> conceived...and when it developed into a </a:t>
            </a:r>
            <a:r>
              <a:rPr lang="en-US" dirty="0" smtClean="0">
                <a:solidFill>
                  <a:schemeClr val="accent5"/>
                </a:solidFill>
              </a:rPr>
              <a:t>scientific</a:t>
            </a:r>
            <a:r>
              <a:rPr lang="en-US" dirty="0" smtClean="0"/>
              <a:t> discipline, we come across numerous interpretations and </a:t>
            </a:r>
            <a:r>
              <a:rPr lang="en-US" dirty="0" smtClean="0">
                <a:solidFill>
                  <a:schemeClr val="accent5"/>
                </a:solidFill>
              </a:rPr>
              <a:t>views </a:t>
            </a:r>
            <a:r>
              <a:rPr lang="en-US" dirty="0" smtClean="0"/>
              <a:t>of historians of medicine.</a:t>
            </a:r>
            <a:endParaRPr lang="ru-RU" dirty="0" smtClean="0"/>
          </a:p>
          <a:p>
            <a:pPr algn="just">
              <a:buNone/>
            </a:pPr>
            <a:endParaRPr lang="ru-RU" dirty="0"/>
          </a:p>
          <a:p>
            <a:pPr algn="just"/>
            <a:r>
              <a:rPr lang="en-US" dirty="0" smtClean="0"/>
              <a:t>The well-k</a:t>
            </a:r>
            <a:r>
              <a:rPr lang="en-US" dirty="0" smtClean="0">
                <a:solidFill>
                  <a:schemeClr val="accent5"/>
                </a:solidFill>
              </a:rPr>
              <a:t>nown</a:t>
            </a:r>
            <a:r>
              <a:rPr lang="en-US" dirty="0" smtClean="0"/>
              <a:t> Serbian medical historian Dr. Vladimir </a:t>
            </a:r>
            <a:r>
              <a:rPr lang="en-US" dirty="0" err="1" smtClean="0"/>
              <a:t>Stanojević</a:t>
            </a:r>
            <a:r>
              <a:rPr lang="en-US" dirty="0" smtClean="0"/>
              <a:t> often talks about the long-acquired knowledge about the </a:t>
            </a:r>
            <a:r>
              <a:rPr lang="en-US" dirty="0" smtClean="0">
                <a:solidFill>
                  <a:schemeClr val="accent5"/>
                </a:solidFill>
              </a:rPr>
              <a:t>origin</a:t>
            </a:r>
            <a:r>
              <a:rPr lang="en-US" dirty="0" smtClean="0"/>
              <a:t> of medicine. In his works, he </a:t>
            </a:r>
            <a:r>
              <a:rPr lang="en-US" dirty="0" smtClean="0">
                <a:solidFill>
                  <a:schemeClr val="accent5"/>
                </a:solidFill>
              </a:rPr>
              <a:t>says</a:t>
            </a:r>
            <a:r>
              <a:rPr lang="en-US" dirty="0" smtClean="0"/>
              <a:t>:</a:t>
            </a:r>
            <a:endParaRPr lang="ru-RU" dirty="0"/>
          </a:p>
          <a:p>
            <a:pPr algn="just"/>
            <a:endParaRPr lang="ru-RU" dirty="0"/>
          </a:p>
          <a:p>
            <a:pPr algn="just"/>
            <a:r>
              <a:rPr lang="en-US" dirty="0" smtClean="0"/>
              <a:t>"...that illness is older than life, and treatment is one of the oldest human occupations..." "...medicine as a </a:t>
            </a:r>
            <a:r>
              <a:rPr lang="en-US" dirty="0" smtClean="0">
                <a:solidFill>
                  <a:schemeClr val="accent5"/>
                </a:solidFill>
              </a:rPr>
              <a:t>conscious</a:t>
            </a:r>
            <a:r>
              <a:rPr lang="en-US" dirty="0" smtClean="0"/>
              <a:t> therapeutic and prophylactic </a:t>
            </a:r>
            <a:r>
              <a:rPr lang="en-US" dirty="0" smtClean="0">
                <a:solidFill>
                  <a:schemeClr val="accent5"/>
                </a:solidFill>
              </a:rPr>
              <a:t>activit</a:t>
            </a:r>
            <a:r>
              <a:rPr lang="en-US" dirty="0" smtClean="0"/>
              <a:t>y goes back to the distant past"..."that medicine as a </a:t>
            </a:r>
            <a:r>
              <a:rPr lang="en-US" dirty="0" smtClean="0">
                <a:solidFill>
                  <a:schemeClr val="accent5"/>
                </a:solidFill>
              </a:rPr>
              <a:t>science</a:t>
            </a:r>
            <a:r>
              <a:rPr lang="en-US" dirty="0" smtClean="0"/>
              <a:t> has existed </a:t>
            </a:r>
            <a:r>
              <a:rPr lang="en-US" dirty="0" smtClean="0">
                <a:solidFill>
                  <a:schemeClr val="accent5"/>
                </a:solidFill>
              </a:rPr>
              <a:t>since </a:t>
            </a:r>
            <a:r>
              <a:rPr lang="en-US" dirty="0" smtClean="0"/>
              <a:t>the beginning of human consciousness and medical thought, and that its study begins with the </a:t>
            </a:r>
            <a:r>
              <a:rPr lang="en-US" dirty="0" smtClean="0">
                <a:solidFill>
                  <a:schemeClr val="accent5"/>
                </a:solidFill>
              </a:rPr>
              <a:t>first</a:t>
            </a:r>
            <a:r>
              <a:rPr lang="en-US" dirty="0" smtClean="0"/>
              <a:t> </a:t>
            </a:r>
            <a:r>
              <a:rPr lang="en-US" dirty="0" smtClean="0">
                <a:solidFill>
                  <a:schemeClr val="accent5"/>
                </a:solidFill>
              </a:rPr>
              <a:t>traces</a:t>
            </a:r>
            <a:r>
              <a:rPr lang="en-US" dirty="0" smtClean="0"/>
              <a:t> of prehistory and the </a:t>
            </a:r>
            <a:r>
              <a:rPr lang="en-US" dirty="0" smtClean="0">
                <a:solidFill>
                  <a:schemeClr val="accent5"/>
                </a:solidFill>
              </a:rPr>
              <a:t>appearance </a:t>
            </a:r>
            <a:r>
              <a:rPr lang="en-US" dirty="0" smtClean="0"/>
              <a:t>of the human ancestor..."</a:t>
            </a:r>
            <a:endParaRPr lang="en-US" dirty="0"/>
          </a:p>
        </p:txBody>
      </p:sp>
    </p:spTree>
    <p:extLst>
      <p:ext uri="{BB962C8B-B14F-4D97-AF65-F5344CB8AC3E}">
        <p14:creationId xmlns:p14="http://schemas.microsoft.com/office/powerpoint/2010/main" val="746839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Stages in the development of medicine</a:t>
            </a:r>
            <a:endParaRPr lang="en-US" dirty="0"/>
          </a:p>
        </p:txBody>
      </p:sp>
      <p:sp>
        <p:nvSpPr>
          <p:cNvPr id="3" name="Content Placeholder 2"/>
          <p:cNvSpPr>
            <a:spLocks noGrp="1"/>
          </p:cNvSpPr>
          <p:nvPr>
            <p:ph idx="1"/>
          </p:nvPr>
        </p:nvSpPr>
        <p:spPr/>
        <p:txBody>
          <a:bodyPr>
            <a:normAutofit fontScale="92500"/>
          </a:bodyPr>
          <a:lstStyle/>
          <a:p>
            <a:pPr algn="just"/>
            <a:r>
              <a:rPr lang="en-US" dirty="0" smtClean="0"/>
              <a:t>The development of medicine </a:t>
            </a:r>
            <a:r>
              <a:rPr lang="en-US" dirty="0" smtClean="0">
                <a:solidFill>
                  <a:schemeClr val="accent5"/>
                </a:solidFill>
              </a:rPr>
              <a:t>throughout</a:t>
            </a:r>
            <a:r>
              <a:rPr lang="en-US" dirty="0" smtClean="0"/>
              <a:t> history can be </a:t>
            </a:r>
            <a:r>
              <a:rPr lang="en-US" dirty="0" smtClean="0">
                <a:solidFill>
                  <a:schemeClr val="accent5"/>
                </a:solidFill>
              </a:rPr>
              <a:t>divided</a:t>
            </a:r>
            <a:r>
              <a:rPr lang="en-US" dirty="0" smtClean="0"/>
              <a:t> into </a:t>
            </a:r>
            <a:r>
              <a:rPr lang="en-US" dirty="0" smtClean="0">
                <a:solidFill>
                  <a:schemeClr val="accent5"/>
                </a:solidFill>
              </a:rPr>
              <a:t>several</a:t>
            </a:r>
            <a:r>
              <a:rPr lang="en-US" dirty="0" smtClean="0"/>
              <a:t> key stages, which were shaped by different knowledge, technologies and social changes. These </a:t>
            </a:r>
            <a:r>
              <a:rPr lang="en-US" dirty="0" smtClean="0">
                <a:solidFill>
                  <a:schemeClr val="accent5"/>
                </a:solidFill>
              </a:rPr>
              <a:t>phases</a:t>
            </a:r>
            <a:r>
              <a:rPr lang="en-US" dirty="0" smtClean="0"/>
              <a:t> are not strictly separated, but often overlap and influence each other, but they help us better understand the evolution of medical </a:t>
            </a:r>
            <a:r>
              <a:rPr lang="en-US" dirty="0" smtClean="0">
                <a:solidFill>
                  <a:schemeClr val="accent5"/>
                </a:solidFill>
              </a:rPr>
              <a:t>practice</a:t>
            </a:r>
            <a:r>
              <a:rPr lang="en-US" dirty="0" smtClean="0"/>
              <a:t>.</a:t>
            </a:r>
          </a:p>
          <a:p>
            <a:pPr algn="just"/>
            <a:r>
              <a:rPr lang="en-US" b="1" dirty="0" smtClean="0"/>
              <a:t>Primitive Medicine and Magic: </a:t>
            </a:r>
            <a:r>
              <a:rPr lang="en-US" dirty="0" smtClean="0"/>
              <a:t>In the </a:t>
            </a:r>
            <a:r>
              <a:rPr lang="en-US" dirty="0" smtClean="0">
                <a:solidFill>
                  <a:schemeClr val="accent5"/>
                </a:solidFill>
              </a:rPr>
              <a:t>earliest stages </a:t>
            </a:r>
            <a:r>
              <a:rPr lang="en-US" dirty="0" smtClean="0"/>
              <a:t>of human history, medicine was </a:t>
            </a:r>
            <a:r>
              <a:rPr lang="en-US" dirty="0" smtClean="0">
                <a:solidFill>
                  <a:schemeClr val="accent5"/>
                </a:solidFill>
              </a:rPr>
              <a:t>associated</a:t>
            </a:r>
            <a:r>
              <a:rPr lang="en-US" dirty="0" smtClean="0"/>
              <a:t> with magical and </a:t>
            </a:r>
            <a:r>
              <a:rPr lang="en-US" dirty="0" smtClean="0">
                <a:solidFill>
                  <a:schemeClr val="accent5"/>
                </a:solidFill>
              </a:rPr>
              <a:t>religious beliefs.</a:t>
            </a:r>
            <a:r>
              <a:rPr lang="en-US" dirty="0" smtClean="0"/>
              <a:t> Doctors and shamans used various rituals, herbs and charms in an attempt to cure diseases. This phase of medical development </a:t>
            </a:r>
            <a:r>
              <a:rPr lang="en-US" dirty="0" smtClean="0">
                <a:solidFill>
                  <a:schemeClr val="accent5"/>
                </a:solidFill>
              </a:rPr>
              <a:t>was </a:t>
            </a:r>
            <a:r>
              <a:rPr lang="en-US" dirty="0" smtClean="0"/>
              <a:t>marked by little understanding of anatomy and physiology.</a:t>
            </a:r>
            <a:endParaRPr lang="ru-RU" dirty="0"/>
          </a:p>
        </p:txBody>
      </p:sp>
    </p:spTree>
    <p:extLst>
      <p:ext uri="{BB962C8B-B14F-4D97-AF65-F5344CB8AC3E}">
        <p14:creationId xmlns:p14="http://schemas.microsoft.com/office/powerpoint/2010/main" val="2692427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Stages in the development of medicine</a:t>
            </a:r>
            <a:endParaRPr lang="en-US" dirty="0"/>
          </a:p>
        </p:txBody>
      </p:sp>
      <p:sp>
        <p:nvSpPr>
          <p:cNvPr id="3" name="Content Placeholder 2"/>
          <p:cNvSpPr>
            <a:spLocks noGrp="1"/>
          </p:cNvSpPr>
          <p:nvPr>
            <p:ph idx="1"/>
          </p:nvPr>
        </p:nvSpPr>
        <p:spPr/>
        <p:txBody>
          <a:bodyPr>
            <a:normAutofit fontScale="77500" lnSpcReduction="20000"/>
          </a:bodyPr>
          <a:lstStyle/>
          <a:p>
            <a:pPr algn="just"/>
            <a:r>
              <a:rPr lang="en-US" b="1" dirty="0" smtClean="0"/>
              <a:t>Antiquity: </a:t>
            </a:r>
            <a:r>
              <a:rPr lang="en-US" dirty="0" smtClean="0"/>
              <a:t>The period of antiquity, especially in </a:t>
            </a:r>
            <a:r>
              <a:rPr lang="en-US" dirty="0" smtClean="0">
                <a:solidFill>
                  <a:schemeClr val="accent5"/>
                </a:solidFill>
              </a:rPr>
              <a:t>ancient</a:t>
            </a:r>
            <a:r>
              <a:rPr lang="en-US" dirty="0" smtClean="0"/>
              <a:t> civilizations such as ancient Egypt, Mesopotamia, Greece, and Rome, brought significant advances in medicine. Hippocrates, known as the "father of medicine", </a:t>
            </a:r>
            <a:r>
              <a:rPr lang="en-US" dirty="0" smtClean="0">
                <a:solidFill>
                  <a:schemeClr val="accent5"/>
                </a:solidFill>
              </a:rPr>
              <a:t>established</a:t>
            </a:r>
            <a:r>
              <a:rPr lang="en-US" dirty="0" smtClean="0"/>
              <a:t> an ethical framework for medical practice and developed a theory of humor. Roman doctors </a:t>
            </a:r>
            <a:r>
              <a:rPr lang="en-US" dirty="0" smtClean="0">
                <a:solidFill>
                  <a:schemeClr val="accent5"/>
                </a:solidFill>
              </a:rPr>
              <a:t>contributed</a:t>
            </a:r>
            <a:r>
              <a:rPr lang="en-US" dirty="0" smtClean="0"/>
              <a:t> to the development of hygiene and public health.</a:t>
            </a:r>
          </a:p>
          <a:p>
            <a:pPr algn="just"/>
            <a:r>
              <a:rPr lang="en-US" b="1" dirty="0" smtClean="0"/>
              <a:t>Middle Ages: </a:t>
            </a:r>
            <a:r>
              <a:rPr lang="en-US" dirty="0" smtClean="0"/>
              <a:t>In the Middle Ages, medicine was </a:t>
            </a:r>
            <a:r>
              <a:rPr lang="en-US" dirty="0" smtClean="0">
                <a:solidFill>
                  <a:schemeClr val="accent5"/>
                </a:solidFill>
              </a:rPr>
              <a:t>deeply rooted </a:t>
            </a:r>
            <a:r>
              <a:rPr lang="en-US" dirty="0" smtClean="0"/>
              <a:t>in </a:t>
            </a:r>
            <a:r>
              <a:rPr lang="en-US" dirty="0" smtClean="0">
                <a:solidFill>
                  <a:schemeClr val="accent5"/>
                </a:solidFill>
              </a:rPr>
              <a:t>church</a:t>
            </a:r>
            <a:r>
              <a:rPr lang="en-US" dirty="0" smtClean="0"/>
              <a:t> doctrines. Universities have become centers of medical education. However, advances in anatomy and physiology were limited, and many practices were based on inherited knowledge and tradition.</a:t>
            </a:r>
          </a:p>
          <a:p>
            <a:pPr algn="just"/>
            <a:r>
              <a:rPr lang="en-US" b="1" dirty="0" smtClean="0"/>
              <a:t>The Renaissance and the Development of Experimental Medicine: </a:t>
            </a:r>
            <a:r>
              <a:rPr lang="en-US" dirty="0" smtClean="0"/>
              <a:t>The Renaissance brought </a:t>
            </a:r>
            <a:r>
              <a:rPr lang="en-US" dirty="0" smtClean="0">
                <a:solidFill>
                  <a:schemeClr val="accent5"/>
                </a:solidFill>
              </a:rPr>
              <a:t>renewed</a:t>
            </a:r>
            <a:r>
              <a:rPr lang="en-US" dirty="0" smtClean="0"/>
              <a:t> interest in </a:t>
            </a:r>
            <a:r>
              <a:rPr lang="en-US" dirty="0" smtClean="0">
                <a:solidFill>
                  <a:schemeClr val="accent5"/>
                </a:solidFill>
              </a:rPr>
              <a:t>scienc</a:t>
            </a:r>
            <a:r>
              <a:rPr lang="en-US" dirty="0" smtClean="0"/>
              <a:t>e and humanism. Andreas Vesalius, with his work on anatomy, </a:t>
            </a:r>
            <a:r>
              <a:rPr lang="en-US" dirty="0" smtClean="0">
                <a:solidFill>
                  <a:schemeClr val="accent5"/>
                </a:solidFill>
              </a:rPr>
              <a:t>revolutionized</a:t>
            </a:r>
            <a:r>
              <a:rPr lang="en-US" dirty="0" smtClean="0"/>
              <a:t> the understanding of the human body. The development of the </a:t>
            </a:r>
            <a:r>
              <a:rPr lang="en-US" dirty="0" smtClean="0">
                <a:solidFill>
                  <a:schemeClr val="accent5"/>
                </a:solidFill>
              </a:rPr>
              <a:t>microscope enabled</a:t>
            </a:r>
            <a:r>
              <a:rPr lang="en-US" dirty="0" smtClean="0"/>
              <a:t> the study of </a:t>
            </a:r>
            <a:r>
              <a:rPr lang="en-US" dirty="0" smtClean="0">
                <a:solidFill>
                  <a:schemeClr val="accent5"/>
                </a:solidFill>
              </a:rPr>
              <a:t>microscopic</a:t>
            </a:r>
            <a:r>
              <a:rPr lang="en-US" dirty="0" smtClean="0"/>
              <a:t> organisms and laid the </a:t>
            </a:r>
            <a:r>
              <a:rPr lang="en-US" dirty="0" smtClean="0">
                <a:solidFill>
                  <a:schemeClr val="accent5"/>
                </a:solidFill>
              </a:rPr>
              <a:t>foundation </a:t>
            </a:r>
            <a:r>
              <a:rPr lang="en-US" dirty="0" smtClean="0"/>
              <a:t>for </a:t>
            </a:r>
            <a:r>
              <a:rPr lang="en-US" dirty="0" smtClean="0">
                <a:solidFill>
                  <a:schemeClr val="accent5"/>
                </a:solidFill>
              </a:rPr>
              <a:t>microbiology.</a:t>
            </a:r>
            <a:endParaRPr lang="en-US" dirty="0">
              <a:solidFill>
                <a:schemeClr val="accent5"/>
              </a:solidFill>
            </a:endParaRPr>
          </a:p>
        </p:txBody>
      </p:sp>
    </p:spTree>
    <p:extLst>
      <p:ext uri="{BB962C8B-B14F-4D97-AF65-F5344CB8AC3E}">
        <p14:creationId xmlns:p14="http://schemas.microsoft.com/office/powerpoint/2010/main" val="194792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Stages in the development of medicine</a:t>
            </a:r>
            <a:endParaRPr lang="en-US" dirty="0"/>
          </a:p>
        </p:txBody>
      </p:sp>
      <p:sp>
        <p:nvSpPr>
          <p:cNvPr id="3" name="Content Placeholder 2"/>
          <p:cNvSpPr>
            <a:spLocks noGrp="1"/>
          </p:cNvSpPr>
          <p:nvPr>
            <p:ph idx="1"/>
          </p:nvPr>
        </p:nvSpPr>
        <p:spPr/>
        <p:txBody>
          <a:bodyPr>
            <a:normAutofit/>
          </a:bodyPr>
          <a:lstStyle/>
          <a:p>
            <a:pPr lvl="0" algn="just">
              <a:buClr>
                <a:srgbClr val="83992A"/>
              </a:buClr>
            </a:pPr>
            <a:r>
              <a:rPr lang="en-US" sz="2200" b="1" dirty="0" smtClean="0">
                <a:solidFill>
                  <a:prstClr val="black">
                    <a:lumMod val="85000"/>
                    <a:lumOff val="15000"/>
                  </a:prstClr>
                </a:solidFill>
              </a:rPr>
              <a:t>Modern Medicine: </a:t>
            </a:r>
            <a:r>
              <a:rPr lang="en-US" sz="2200" dirty="0" smtClean="0">
                <a:solidFill>
                  <a:prstClr val="black">
                    <a:lumMod val="85000"/>
                    <a:lumOff val="15000"/>
                  </a:prstClr>
                </a:solidFill>
              </a:rPr>
              <a:t>In the 19th and 20th centuries, medicine </a:t>
            </a:r>
            <a:r>
              <a:rPr lang="en-US" sz="2200" dirty="0" smtClean="0">
                <a:solidFill>
                  <a:schemeClr val="accent5"/>
                </a:solidFill>
              </a:rPr>
              <a:t>experienced</a:t>
            </a:r>
            <a:r>
              <a:rPr lang="en-US" sz="2200" dirty="0" smtClean="0">
                <a:solidFill>
                  <a:prstClr val="black">
                    <a:lumMod val="85000"/>
                    <a:lumOff val="15000"/>
                  </a:prstClr>
                </a:solidFill>
              </a:rPr>
              <a:t> dramatic advances. Discoveries such as vaccination, antibiotics, anesthesia, and radiology transformed medical practice. Developments in genetics and molecular biology have led to a better understanding of disease at the molecular level.</a:t>
            </a:r>
          </a:p>
          <a:p>
            <a:pPr lvl="0" algn="just">
              <a:buClr>
                <a:srgbClr val="83992A"/>
              </a:buClr>
            </a:pPr>
            <a:r>
              <a:rPr lang="en-US" sz="2200" b="1" dirty="0" smtClean="0">
                <a:solidFill>
                  <a:prstClr val="black">
                    <a:lumMod val="85000"/>
                    <a:lumOff val="15000"/>
                  </a:prstClr>
                </a:solidFill>
              </a:rPr>
              <a:t>Contemporary Medicine: </a:t>
            </a:r>
            <a:r>
              <a:rPr lang="en-US" sz="2200" dirty="0" smtClean="0">
                <a:solidFill>
                  <a:prstClr val="black">
                    <a:lumMod val="85000"/>
                    <a:lumOff val="15000"/>
                  </a:prstClr>
                </a:solidFill>
              </a:rPr>
              <a:t>Today's medicine includes a wide range of specializations, advanced technologies, and a multidisciplinary approach. Personalized medicine, </a:t>
            </a:r>
            <a:r>
              <a:rPr lang="en-US" sz="2200" dirty="0" smtClean="0">
                <a:solidFill>
                  <a:schemeClr val="accent5"/>
                </a:solidFill>
              </a:rPr>
              <a:t>gene</a:t>
            </a:r>
            <a:r>
              <a:rPr lang="en-US" sz="2200" dirty="0" smtClean="0">
                <a:solidFill>
                  <a:prstClr val="black">
                    <a:lumMod val="85000"/>
                    <a:lumOff val="15000"/>
                  </a:prstClr>
                </a:solidFill>
              </a:rPr>
              <a:t> therapy, telemedicine and </a:t>
            </a:r>
            <a:r>
              <a:rPr lang="en-US" sz="2200" dirty="0" smtClean="0">
                <a:solidFill>
                  <a:schemeClr val="accent5"/>
                </a:solidFill>
              </a:rPr>
              <a:t>regenerative</a:t>
            </a:r>
            <a:r>
              <a:rPr lang="en-US" sz="2200" dirty="0" smtClean="0">
                <a:solidFill>
                  <a:prstClr val="black">
                    <a:lumMod val="85000"/>
                    <a:lumOff val="15000"/>
                  </a:prstClr>
                </a:solidFill>
              </a:rPr>
              <a:t> medicine research are </a:t>
            </a:r>
            <a:r>
              <a:rPr lang="en-US" sz="2200" dirty="0" smtClean="0">
                <a:solidFill>
                  <a:schemeClr val="accent5"/>
                </a:solidFill>
              </a:rPr>
              <a:t>just</a:t>
            </a:r>
            <a:r>
              <a:rPr lang="en-US" sz="2200" dirty="0" smtClean="0">
                <a:solidFill>
                  <a:prstClr val="black">
                    <a:lumMod val="85000"/>
                    <a:lumOff val="15000"/>
                  </a:prstClr>
                </a:solidFill>
              </a:rPr>
              <a:t> some of the aspects of modern medicine.</a:t>
            </a:r>
            <a:endParaRPr lang="en-US" dirty="0"/>
          </a:p>
        </p:txBody>
      </p:sp>
    </p:spTree>
    <p:extLst>
      <p:ext uri="{BB962C8B-B14F-4D97-AF65-F5344CB8AC3E}">
        <p14:creationId xmlns:p14="http://schemas.microsoft.com/office/powerpoint/2010/main" val="3424325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lstStyle/>
          <a:p>
            <a:pPr algn="just"/>
            <a:r>
              <a:rPr lang="en-US" dirty="0" smtClean="0"/>
              <a:t>Human </a:t>
            </a:r>
            <a:r>
              <a:rPr lang="en-US" dirty="0" smtClean="0">
                <a:solidFill>
                  <a:schemeClr val="accent5"/>
                </a:solidFill>
              </a:rPr>
              <a:t>being</a:t>
            </a:r>
            <a:r>
              <a:rPr lang="en-US" dirty="0" smtClean="0"/>
              <a:t> is a social </a:t>
            </a:r>
            <a:r>
              <a:rPr lang="en-US" dirty="0" smtClean="0">
                <a:solidFill>
                  <a:schemeClr val="accent5"/>
                </a:solidFill>
              </a:rPr>
              <a:t>being</a:t>
            </a:r>
            <a:r>
              <a:rPr lang="en-US" dirty="0" smtClean="0"/>
              <a:t>, which means that the social dimension is fundamental to its nature and functioning.</a:t>
            </a:r>
          </a:p>
          <a:p>
            <a:pPr algn="just"/>
            <a:r>
              <a:rPr lang="en-US" dirty="0" smtClean="0"/>
              <a:t>This concept is </a:t>
            </a:r>
            <a:r>
              <a:rPr lang="en-US" dirty="0" smtClean="0">
                <a:solidFill>
                  <a:schemeClr val="accent5"/>
                </a:solidFill>
              </a:rPr>
              <a:t>deeply</a:t>
            </a:r>
            <a:r>
              <a:rPr lang="en-US" dirty="0" smtClean="0"/>
              <a:t> </a:t>
            </a:r>
            <a:r>
              <a:rPr lang="en-US" dirty="0" smtClean="0">
                <a:solidFill>
                  <a:schemeClr val="accent5"/>
                </a:solidFill>
              </a:rPr>
              <a:t>rooted </a:t>
            </a:r>
            <a:r>
              <a:rPr lang="en-US" dirty="0" smtClean="0"/>
              <a:t>in </a:t>
            </a:r>
            <a:r>
              <a:rPr lang="en-US" dirty="0" smtClean="0">
                <a:solidFill>
                  <a:schemeClr val="accent5"/>
                </a:solidFill>
              </a:rPr>
              <a:t>sociology, psychology and anthropology</a:t>
            </a:r>
            <a:r>
              <a:rPr lang="en-US" dirty="0" smtClean="0"/>
              <a:t>, and the understanding of human </a:t>
            </a:r>
            <a:r>
              <a:rPr lang="en-US" dirty="0" smtClean="0">
                <a:solidFill>
                  <a:schemeClr val="accent5"/>
                </a:solidFill>
              </a:rPr>
              <a:t>being</a:t>
            </a:r>
            <a:r>
              <a:rPr lang="en-US" dirty="0" smtClean="0"/>
              <a:t> as a social </a:t>
            </a:r>
            <a:r>
              <a:rPr lang="en-US" dirty="0" smtClean="0">
                <a:solidFill>
                  <a:schemeClr val="accent5"/>
                </a:solidFill>
              </a:rPr>
              <a:t>being</a:t>
            </a:r>
            <a:r>
              <a:rPr lang="en-US" dirty="0" smtClean="0"/>
              <a:t> </a:t>
            </a:r>
            <a:r>
              <a:rPr lang="en-US" dirty="0" smtClean="0">
                <a:solidFill>
                  <a:schemeClr val="accent5"/>
                </a:solidFill>
              </a:rPr>
              <a:t>has</a:t>
            </a:r>
            <a:r>
              <a:rPr lang="en-US" dirty="0" smtClean="0"/>
              <a:t> many </a:t>
            </a:r>
            <a:r>
              <a:rPr lang="en-US" dirty="0" smtClean="0">
                <a:solidFill>
                  <a:schemeClr val="accent5"/>
                </a:solidFill>
              </a:rPr>
              <a:t>implications</a:t>
            </a:r>
            <a:r>
              <a:rPr lang="en-US" dirty="0" smtClean="0"/>
              <a:t> for human behavior, development, identity, </a:t>
            </a:r>
            <a:r>
              <a:rPr lang="en-US" dirty="0" smtClean="0">
                <a:solidFill>
                  <a:schemeClr val="accent5"/>
                </a:solidFill>
              </a:rPr>
              <a:t>culture</a:t>
            </a:r>
            <a:r>
              <a:rPr lang="en-US" dirty="0" smtClean="0"/>
              <a:t> and </a:t>
            </a:r>
            <a:r>
              <a:rPr lang="en-US" dirty="0" smtClean="0">
                <a:solidFill>
                  <a:schemeClr val="accent5"/>
                </a:solidFill>
              </a:rPr>
              <a:t>even</a:t>
            </a:r>
            <a:r>
              <a:rPr lang="en-US" dirty="0" smtClean="0"/>
              <a:t> medicine.</a:t>
            </a:r>
            <a:endParaRPr lang="en-US" dirty="0"/>
          </a:p>
        </p:txBody>
      </p:sp>
    </p:spTree>
    <p:extLst>
      <p:ext uri="{BB962C8B-B14F-4D97-AF65-F5344CB8AC3E}">
        <p14:creationId xmlns:p14="http://schemas.microsoft.com/office/powerpoint/2010/main" val="1036688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smtClean="0"/>
              <a:t>Medicine is much more </a:t>
            </a:r>
            <a:r>
              <a:rPr lang="en-US" dirty="0" smtClean="0">
                <a:solidFill>
                  <a:schemeClr val="accent5"/>
                </a:solidFill>
              </a:rPr>
              <a:t>than</a:t>
            </a:r>
            <a:r>
              <a:rPr lang="en-US" dirty="0" smtClean="0"/>
              <a:t> a </a:t>
            </a:r>
            <a:r>
              <a:rPr lang="en-US" dirty="0" smtClean="0">
                <a:solidFill>
                  <a:schemeClr val="accent5"/>
                </a:solidFill>
              </a:rPr>
              <a:t>scientific</a:t>
            </a:r>
            <a:r>
              <a:rPr lang="en-US" dirty="0" smtClean="0"/>
              <a:t> discipline </a:t>
            </a:r>
            <a:r>
              <a:rPr lang="en-US" dirty="0" smtClean="0">
                <a:solidFill>
                  <a:schemeClr val="accent5"/>
                </a:solidFill>
              </a:rPr>
              <a:t>concerned</a:t>
            </a:r>
            <a:r>
              <a:rPr lang="en-US" dirty="0" smtClean="0"/>
              <a:t> </a:t>
            </a:r>
            <a:r>
              <a:rPr lang="en-US" dirty="0" smtClean="0"/>
              <a:t>with preserving and restoring health.</a:t>
            </a:r>
          </a:p>
          <a:p>
            <a:pPr algn="just"/>
            <a:r>
              <a:rPr lang="en-US" dirty="0" smtClean="0"/>
              <a:t>It is </a:t>
            </a:r>
            <a:r>
              <a:rPr lang="en-US" dirty="0" smtClean="0">
                <a:solidFill>
                  <a:schemeClr val="accent5"/>
                </a:solidFill>
              </a:rPr>
              <a:t>deeply rooted </a:t>
            </a:r>
            <a:r>
              <a:rPr lang="en-US" dirty="0" smtClean="0"/>
              <a:t>in </a:t>
            </a:r>
            <a:r>
              <a:rPr lang="en-US" dirty="0" smtClean="0">
                <a:solidFill>
                  <a:schemeClr val="accent5"/>
                </a:solidFill>
              </a:rPr>
              <a:t>society</a:t>
            </a:r>
            <a:r>
              <a:rPr lang="en-US" dirty="0" smtClean="0"/>
              <a:t> and </a:t>
            </a:r>
            <a:r>
              <a:rPr lang="en-US" dirty="0" smtClean="0">
                <a:solidFill>
                  <a:schemeClr val="accent5"/>
                </a:solidFill>
              </a:rPr>
              <a:t>culture</a:t>
            </a:r>
            <a:r>
              <a:rPr lang="en-US" dirty="0" smtClean="0"/>
              <a:t> and represents an important social and </a:t>
            </a:r>
            <a:r>
              <a:rPr lang="en-US" dirty="0" smtClean="0">
                <a:solidFill>
                  <a:schemeClr val="accent5"/>
                </a:solidFill>
              </a:rPr>
              <a:t>cultural</a:t>
            </a:r>
            <a:r>
              <a:rPr lang="en-US" dirty="0" smtClean="0"/>
              <a:t> entity.</a:t>
            </a:r>
            <a:endParaRPr lang="en-US" dirty="0"/>
          </a:p>
        </p:txBody>
      </p:sp>
      <p:sp>
        <p:nvSpPr>
          <p:cNvPr id="4" name="Title 1"/>
          <p:cNvSpPr>
            <a:spLocks noGrp="1"/>
          </p:cNvSpPr>
          <p:nvPr>
            <p:ph type="title"/>
          </p:nvPr>
        </p:nvSpPr>
        <p:spPr/>
        <p:txBody>
          <a:bodyPr>
            <a:normAutofit/>
          </a:bodyPr>
          <a:lstStyle/>
          <a:p>
            <a:r>
              <a:rPr lang="en-US" dirty="0" smtClean="0"/>
              <a:t>Medicine as a social and cultural entity</a:t>
            </a:r>
            <a:endParaRPr lang="en-US" dirty="0"/>
          </a:p>
        </p:txBody>
      </p:sp>
    </p:spTree>
    <p:extLst>
      <p:ext uri="{BB962C8B-B14F-4D97-AF65-F5344CB8AC3E}">
        <p14:creationId xmlns:p14="http://schemas.microsoft.com/office/powerpoint/2010/main" val="3859568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Medicine as a social and cultural entity</a:t>
            </a:r>
            <a:endParaRPr lang="en-US" dirty="0"/>
          </a:p>
        </p:txBody>
      </p:sp>
      <p:sp>
        <p:nvSpPr>
          <p:cNvPr id="3" name="Content Placeholder 2"/>
          <p:cNvSpPr>
            <a:spLocks noGrp="1"/>
          </p:cNvSpPr>
          <p:nvPr>
            <p:ph idx="1"/>
          </p:nvPr>
        </p:nvSpPr>
        <p:spPr/>
        <p:txBody>
          <a:bodyPr/>
          <a:lstStyle/>
          <a:p>
            <a:pPr algn="just"/>
            <a:r>
              <a:rPr lang="en-US" dirty="0" smtClean="0"/>
              <a:t>Different cultures have </a:t>
            </a:r>
            <a:r>
              <a:rPr lang="en-US" dirty="0" smtClean="0">
                <a:solidFill>
                  <a:schemeClr val="accent5"/>
                </a:solidFill>
              </a:rPr>
              <a:t>their</a:t>
            </a:r>
            <a:r>
              <a:rPr lang="en-US" dirty="0" smtClean="0"/>
              <a:t> own unique approaches to health and illness.</a:t>
            </a:r>
          </a:p>
          <a:p>
            <a:pPr algn="just"/>
            <a:r>
              <a:rPr lang="en-US" dirty="0" smtClean="0"/>
              <a:t>Medicine is closely related to culture and tradition, and the way people interpret illness, </a:t>
            </a:r>
            <a:r>
              <a:rPr lang="en-US" dirty="0" smtClean="0">
                <a:solidFill>
                  <a:schemeClr val="accent5"/>
                </a:solidFill>
              </a:rPr>
              <a:t>treat </a:t>
            </a:r>
            <a:r>
              <a:rPr lang="en-US" dirty="0" smtClean="0"/>
              <a:t>themselves and </a:t>
            </a:r>
            <a:r>
              <a:rPr lang="en-US" dirty="0" smtClean="0">
                <a:solidFill>
                  <a:schemeClr val="accent5"/>
                </a:solidFill>
              </a:rPr>
              <a:t>decide</a:t>
            </a:r>
            <a:r>
              <a:rPr lang="en-US" dirty="0" smtClean="0"/>
              <a:t> on medical </a:t>
            </a:r>
            <a:r>
              <a:rPr lang="en-US" dirty="0" smtClean="0">
                <a:solidFill>
                  <a:schemeClr val="accent5"/>
                </a:solidFill>
              </a:rPr>
              <a:t>procedure</a:t>
            </a:r>
            <a:r>
              <a:rPr lang="en-US" dirty="0" smtClean="0"/>
              <a:t>s is often </a:t>
            </a:r>
            <a:r>
              <a:rPr lang="en-US" dirty="0" smtClean="0">
                <a:solidFill>
                  <a:schemeClr val="accent5"/>
                </a:solidFill>
              </a:rPr>
              <a:t>shaped</a:t>
            </a:r>
            <a:r>
              <a:rPr lang="en-US" dirty="0" smtClean="0"/>
              <a:t> by </a:t>
            </a:r>
            <a:r>
              <a:rPr lang="en-US" dirty="0" smtClean="0">
                <a:solidFill>
                  <a:schemeClr val="accent5"/>
                </a:solidFill>
              </a:rPr>
              <a:t>cultural</a:t>
            </a:r>
            <a:r>
              <a:rPr lang="en-US" dirty="0" smtClean="0"/>
              <a:t> factors.</a:t>
            </a:r>
            <a:endParaRPr lang="en-US" dirty="0"/>
          </a:p>
        </p:txBody>
      </p:sp>
    </p:spTree>
    <p:extLst>
      <p:ext uri="{BB962C8B-B14F-4D97-AF65-F5344CB8AC3E}">
        <p14:creationId xmlns:p14="http://schemas.microsoft.com/office/powerpoint/2010/main" val="79718196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735</TotalTime>
  <Words>1416</Words>
  <Application>Microsoft Office PowerPoint</Application>
  <PresentationFormat>Custom</PresentationFormat>
  <Paragraphs>64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Organic</vt:lpstr>
      <vt:lpstr>Medicine as a social and cultural entity</vt:lpstr>
      <vt:lpstr>PowerPoint Presentation</vt:lpstr>
      <vt:lpstr>PowerPoint Presentation</vt:lpstr>
      <vt:lpstr>Stages in the development of medicine</vt:lpstr>
      <vt:lpstr>Stages in the development of medicine</vt:lpstr>
      <vt:lpstr>Stages in the development of medicine</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Medicine as a social and cultural entity</vt:lpstr>
      <vt:lpstr>Globalization of medicine</vt:lpstr>
      <vt:lpstr>The culture of medicine</vt:lpstr>
      <vt:lpstr>The culture of medicine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soclek</dc:creator>
  <cp:lastModifiedBy>Snezana Radovanovic</cp:lastModifiedBy>
  <cp:revision>45</cp:revision>
  <dcterms:created xsi:type="dcterms:W3CDTF">2023-09-13T10:25:46Z</dcterms:created>
  <dcterms:modified xsi:type="dcterms:W3CDTF">2023-11-08T00:23:31Z</dcterms:modified>
</cp:coreProperties>
</file>